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 Bold" charset="1" panose="00000800000000000000"/>
      <p:regular r:id="rId10"/>
    </p:embeddedFont>
    <p:embeddedFont>
      <p:font typeface="Josefin Sans Bold Italics" charset="1" panose="00000800000000000000"/>
      <p:regular r:id="rId11"/>
    </p:embeddedFont>
    <p:embeddedFont>
      <p:font typeface="Josefin Sans Regular" charset="1" panose="00000500000000000000"/>
      <p:regular r:id="rId12"/>
    </p:embeddedFont>
    <p:embeddedFont>
      <p:font typeface="Josefin Sans Regular Bold" charset="1" panose="00000700000000000000"/>
      <p:regular r:id="rId13"/>
    </p:embeddedFont>
    <p:embeddedFont>
      <p:font typeface="Josefin Sans Regular Italics" charset="1" panose="00000500000000000000"/>
      <p:regular r:id="rId14"/>
    </p:embeddedFont>
    <p:embeddedFont>
      <p:font typeface="Josefin Sans Regular Bold Italics" charset="1" panose="000007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43" Target="slides/slide28.xml" Type="http://schemas.openxmlformats.org/officeDocument/2006/relationships/slide"/><Relationship Id="rId44" Target="slides/slide29.xml" Type="http://schemas.openxmlformats.org/officeDocument/2006/relationships/slide"/><Relationship Id="rId45" Target="slides/slide30.xml" Type="http://schemas.openxmlformats.org/officeDocument/2006/relationships/slide"/><Relationship Id="rId46" Target="slides/slide31.xml" Type="http://schemas.openxmlformats.org/officeDocument/2006/relationships/slide"/><Relationship Id="rId47" Target="slides/slide32.xml" Type="http://schemas.openxmlformats.org/officeDocument/2006/relationships/slide"/><Relationship Id="rId48" Target="slides/slide33.xml" Type="http://schemas.openxmlformats.org/officeDocument/2006/relationships/slide"/><Relationship Id="rId49" Target="slides/slide3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11" Target="../media/image67.png" Type="http://schemas.openxmlformats.org/officeDocument/2006/relationships/image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8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95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42216" y="1578680"/>
            <a:ext cx="8217084" cy="6476531"/>
            <a:chOff x="0" y="0"/>
            <a:chExt cx="10956112" cy="86353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322300"/>
              <a:ext cx="10956112" cy="631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344"/>
                </a:lnSpc>
              </a:pPr>
              <a:r>
                <a:rPr lang="en-US" sz="7200">
                  <a:solidFill>
                    <a:srgbClr val="F7B4A7"/>
                  </a:solidFill>
                  <a:latin typeface="Josefin Sans Bold Bold"/>
                </a:rPr>
                <a:t>Final Project</a:t>
              </a:r>
            </a:p>
            <a:p>
              <a:pPr>
                <a:lnSpc>
                  <a:spcPts val="7344"/>
                </a:lnSpc>
              </a:pPr>
              <a:r>
                <a:rPr lang="en-US" sz="7200">
                  <a:solidFill>
                    <a:srgbClr val="F7B4A7"/>
                  </a:solidFill>
                  <a:latin typeface="Josefin Sans Bold Bold"/>
                </a:rPr>
                <a:t>Desain Manajemen Jaringan</a:t>
              </a:r>
            </a:p>
            <a:p>
              <a:pPr>
                <a:lnSpc>
                  <a:spcPts val="7344"/>
                </a:lnSpc>
              </a:pPr>
              <a:r>
                <a:rPr lang="en-US" sz="7200">
                  <a:solidFill>
                    <a:srgbClr val="F7B4A7"/>
                  </a:solidFill>
                  <a:latin typeface="Josefin Sans Bold Bold"/>
                </a:rPr>
                <a:t>Komputer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956112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pc="446" sz="2400">
                  <a:solidFill>
                    <a:srgbClr val="94DDDE"/>
                  </a:solidFill>
                  <a:latin typeface="Josefin Sans Regular"/>
                </a:rPr>
                <a:t>DESAIN &amp; MANAJEMEN</a:t>
              </a:r>
            </a:p>
            <a:p>
              <a:pPr>
                <a:lnSpc>
                  <a:spcPts val="3359"/>
                </a:lnSpc>
              </a:pPr>
              <a:r>
                <a:rPr lang="en-US" spc="446" sz="2400">
                  <a:solidFill>
                    <a:srgbClr val="94DDDE"/>
                  </a:solidFill>
                  <a:latin typeface="Josefin Sans Regular"/>
                </a:rPr>
                <a:t>JARINGAN KOMPUTER (B)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25064" y="795839"/>
            <a:ext cx="10934236" cy="869532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757928"/>
            <a:ext cx="3694591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2B4B82"/>
                </a:solidFill>
                <a:latin typeface="Josefin Sans Bold Bold"/>
              </a:rPr>
              <a:t>Kantor Cabang Sidoarjo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3296" y="7200900"/>
            <a:ext cx="242399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822216" y="-1028700"/>
            <a:ext cx="3701832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100000">
            <a:off x="15474410" y="-1028700"/>
            <a:ext cx="3379280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545620" y="2870835"/>
            <a:ext cx="5359310" cy="7139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Financial Lantai 2 FastEthernet0/1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192.168.11.1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PC Financial      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192.168.11.3 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Access Point Financial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Laptop HRD (192.168.11.4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Tablet PC HRD (192.168.11.2 (IP DHCP))</a:t>
            </a:r>
          </a:p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Marketing Lantai 3 FastEthernet 1/0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192.168.12.1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PC Marketing   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192.168.12.3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Access Point Marketing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Laptop HRD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192.168.12.4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192.168.12.2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2677053" y="6443948"/>
            <a:ext cx="7008020" cy="0"/>
          </a:xfrm>
          <a:prstGeom prst="line">
            <a:avLst/>
          </a:prstGeom>
          <a:ln cap="rnd" w="4762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8833654" y="6421636"/>
            <a:ext cx="7008020" cy="0"/>
          </a:xfrm>
          <a:prstGeom prst="line">
            <a:avLst/>
          </a:prstGeom>
          <a:ln cap="rnd" w="4762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031203" y="6976812"/>
            <a:ext cx="4818286" cy="2561724"/>
            <a:chOff x="0" y="0"/>
            <a:chExt cx="1629889" cy="86655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629889" cy="866558"/>
            </a:xfrm>
            <a:custGeom>
              <a:avLst/>
              <a:gdLst/>
              <a:ahLst/>
              <a:cxnLst/>
              <a:rect r="r" b="b" t="t" l="l"/>
              <a:pathLst>
                <a:path h="866558" w="1629889">
                  <a:moveTo>
                    <a:pt x="0" y="0"/>
                  </a:moveTo>
                  <a:lnTo>
                    <a:pt x="1629889" y="0"/>
                  </a:lnTo>
                  <a:lnTo>
                    <a:pt x="1629889" y="866558"/>
                  </a:lnTo>
                  <a:lnTo>
                    <a:pt x="0" y="866558"/>
                  </a:lnTo>
                  <a:close/>
                </a:path>
              </a:pathLst>
            </a:custGeom>
            <a:solidFill>
              <a:srgbClr val="2B4B8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23464" y="342100"/>
            <a:ext cx="16274678" cy="172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2B4B82"/>
                </a:solidFill>
                <a:latin typeface="Josefin Sans Bold Bold"/>
              </a:rPr>
              <a:t>Desain Topologi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2B4B82"/>
                </a:solidFill>
                <a:latin typeface="Josefin Sans Bold Bold"/>
              </a:rPr>
              <a:t>(Kantor Cabang Luar Kota Sidoarjo)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5081" y="2870835"/>
            <a:ext cx="5515924" cy="45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Router Kantor Cabang Surabaya</a:t>
            </a:r>
          </a:p>
          <a:p>
            <a:pPr>
              <a:lnSpc>
                <a:spcPts val="3239"/>
              </a:lnSpc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(Serial0/0/0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192.168.98.1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))</a:t>
            </a:r>
          </a:p>
          <a:p>
            <a:pPr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Switch HRD Lantai 1 FastEthernet0/0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192.168.10.1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65854" indent="-388618" lvl="2">
              <a:lnSpc>
                <a:spcPts val="323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PC HRD             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192.168.10.3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165854" indent="-388618" lvl="2">
              <a:lnSpc>
                <a:spcPts val="323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Access Point HRD </a:t>
            </a:r>
          </a:p>
          <a:p>
            <a:pPr marL="1748780" indent="-437195" lvl="3">
              <a:lnSpc>
                <a:spcPts val="3239"/>
              </a:lnSpc>
              <a:buFont typeface="Arial"/>
              <a:buChar char="￭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Laptop HRD 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192.168.10.4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748780" indent="-437195" lvl="3">
              <a:lnSpc>
                <a:spcPts val="3239"/>
              </a:lnSpc>
              <a:buFont typeface="Arial"/>
              <a:buChar char="￭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192.168.10.2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29674" y="2870835"/>
            <a:ext cx="5319815" cy="35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IT Lantai 4 FastEthernet 1/1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192.168.13.1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PC IT               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192.168.13.2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Access Point IT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Laptop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192.168.13.4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192.168.13.3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1203" y="7467099"/>
            <a:ext cx="4818286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Switch VOIP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DHCP Net 192.168.102.0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Dial Number : 301 - 304</a:t>
            </a:r>
          </a:p>
          <a:p>
            <a:pPr>
              <a:lnSpc>
                <a:spcPts val="311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61244" y="1028700"/>
            <a:ext cx="9898056" cy="81341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922714"/>
            <a:ext cx="3694591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2B4B82"/>
                </a:solidFill>
                <a:latin typeface="Josefin Sans Bold Bold"/>
              </a:rPr>
              <a:t>Kantor Cabang Gresik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79391" y="-2275820"/>
            <a:ext cx="4317873" cy="58928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36502" y="-1588126"/>
            <a:ext cx="4369646" cy="45174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10090" y="2346239"/>
            <a:ext cx="5354958" cy="753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Switch Financial Lantai 2 FastEthernet1/0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192.168.15.1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PC Financial     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192.168.15.3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Access Point Financial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Laptop HRD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192.168.15.4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Tablet PC HRD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192.168.15.2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  <a:p>
            <a:pPr>
              <a:lnSpc>
                <a:spcPts val="3120"/>
              </a:lnSpc>
            </a:pP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Switch Marketing Lantai 3 FastEthernet 6/0 (192.168.16.1)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PC Marketing   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192.168.16.2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Access Point Marketing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Laptop HRD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192.168.16.4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Arimo Bold"/>
              </a:rPr>
              <a:t>Tablet PC HRD (</a:t>
            </a:r>
            <a:r>
              <a:rPr lang="en-US" sz="2600">
                <a:solidFill>
                  <a:srgbClr val="F7B4A7"/>
                </a:solidFill>
                <a:latin typeface="Arimo Bold"/>
              </a:rPr>
              <a:t>192.168.16.3</a:t>
            </a:r>
            <a:r>
              <a:rPr lang="en-US" sz="2600">
                <a:solidFill>
                  <a:srgbClr val="143C3C"/>
                </a:solidFill>
                <a:latin typeface="Arimo Bold"/>
              </a:rPr>
              <a:t> (IP DHCP))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2500597" y="6095647"/>
            <a:ext cx="7526337" cy="0"/>
          </a:xfrm>
          <a:prstGeom prst="line">
            <a:avLst/>
          </a:prstGeom>
          <a:ln cap="rnd" w="4762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8719273" y="6095686"/>
            <a:ext cx="7526337" cy="0"/>
          </a:xfrm>
          <a:prstGeom prst="line">
            <a:avLst/>
          </a:prstGeom>
          <a:ln cap="rnd" w="47625">
            <a:solidFill>
              <a:srgbClr val="3135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2997592" y="6826417"/>
            <a:ext cx="4958686" cy="2431883"/>
            <a:chOff x="0" y="0"/>
            <a:chExt cx="1677383" cy="82263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677383" cy="822637"/>
            </a:xfrm>
            <a:custGeom>
              <a:avLst/>
              <a:gdLst/>
              <a:ahLst/>
              <a:cxnLst/>
              <a:rect r="r" b="b" t="t" l="l"/>
              <a:pathLst>
                <a:path h="822637" w="1677383">
                  <a:moveTo>
                    <a:pt x="0" y="0"/>
                  </a:moveTo>
                  <a:lnTo>
                    <a:pt x="1677383" y="0"/>
                  </a:lnTo>
                  <a:lnTo>
                    <a:pt x="1677383" y="822637"/>
                  </a:lnTo>
                  <a:lnTo>
                    <a:pt x="0" y="822637"/>
                  </a:lnTo>
                  <a:close/>
                </a:path>
              </a:pathLst>
            </a:custGeom>
            <a:solidFill>
              <a:srgbClr val="F7B4A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0951" y="302865"/>
            <a:ext cx="16268349" cy="144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B4B82"/>
                </a:solidFill>
                <a:latin typeface="Josefin Sans Bold Bold"/>
              </a:rPr>
              <a:t>Keterangan Topologi </a:t>
            </a:r>
          </a:p>
          <a:p>
            <a:pPr algn="ctr">
              <a:lnSpc>
                <a:spcPts val="5640"/>
              </a:lnSpc>
            </a:pPr>
            <a:r>
              <a:rPr lang="en-US" sz="4700">
                <a:solidFill>
                  <a:srgbClr val="2B4B82"/>
                </a:solidFill>
                <a:latin typeface="Josefin Sans Bold Bold"/>
              </a:rPr>
              <a:t>(Kantor Cabang Luar Kota Gresik)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507" y="4032771"/>
            <a:ext cx="5271950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Router Kantor Cabang Gresik</a:t>
            </a:r>
          </a:p>
          <a:p>
            <a:pPr>
              <a:lnSpc>
                <a:spcPts val="3120"/>
              </a:lnSpc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(Serial0/0/0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192.168.89.2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))</a:t>
            </a: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Switch HRD Lantai 1 FastEthernet0/0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192.168.14.1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PC HRD             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192.168.14.2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Access Point HRD 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Laptop HRD 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192.168.14.3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Tablet PC HRD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192.168.14.4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(IP DHCP))</a:t>
            </a:r>
          </a:p>
          <a:p>
            <a:pPr>
              <a:lnSpc>
                <a:spcPts val="31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68803" y="2919840"/>
            <a:ext cx="5287475" cy="35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Switch IT Lantai 4 FastEthernet 7/0 (192.168.17.1)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PC IT               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192.168.17.2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Access Point IT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Laptop HRD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192.168.17.3 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Tablet PC HRD (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192.168.17.4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45192" y="7448550"/>
            <a:ext cx="52874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Switch VOIP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DHCP Net 192.168.103.0 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Dial Number : 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402 - 404</a:t>
            </a:r>
          </a:p>
          <a:p>
            <a:pPr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58255" y="922997"/>
            <a:ext cx="10601045" cy="84410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3694591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59"/>
              </a:lnSpc>
            </a:pPr>
            <a:r>
              <a:rPr lang="en-US" sz="5799">
                <a:solidFill>
                  <a:srgbClr val="2B4B82"/>
                </a:solidFill>
                <a:latin typeface="Josefin Sans Bold Bold"/>
              </a:rPr>
              <a:t>Kantor Cabang Singapura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75597" y="7422272"/>
            <a:ext cx="2474359" cy="24924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713624" y="2378935"/>
            <a:ext cx="5398231" cy="753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Switch Financial Lantai 2 FastEthernet1/0 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(192.168.19.1)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PC Financial      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192.168.19.2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Access Point Financial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Laptop HRD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192.168.19.4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Tablet PC HRD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192.168.19.3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  <a:p>
            <a:pPr>
              <a:lnSpc>
                <a:spcPts val="3119"/>
              </a:lnSpc>
            </a:pPr>
          </a:p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Switch Marketing Lantai 3 FastEthernet 6/0 (192.168.20.1)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PC Marketing   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192.168.20.2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Access Point Marketing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Laptop HRD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192.168.20.3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Arimo Bold"/>
              </a:rPr>
              <a:t>Tablet PC HRD (</a:t>
            </a:r>
            <a:r>
              <a:rPr lang="en-US" sz="2599">
                <a:solidFill>
                  <a:srgbClr val="A9D8D3"/>
                </a:solidFill>
                <a:latin typeface="Arimo Bold"/>
              </a:rPr>
              <a:t>192.168.20.4</a:t>
            </a:r>
            <a:r>
              <a:rPr lang="en-US" sz="2599">
                <a:solidFill>
                  <a:srgbClr val="F7B4A7"/>
                </a:solidFill>
                <a:latin typeface="Arimo Bold"/>
              </a:rPr>
              <a:t> (IP DHCP))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2302027" y="6127797"/>
            <a:ext cx="7526298" cy="0"/>
          </a:xfrm>
          <a:prstGeom prst="line">
            <a:avLst/>
          </a:prstGeom>
          <a:ln cap="rnd" w="47625">
            <a:solidFill>
              <a:srgbClr val="F0ABC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580932" y="2378935"/>
            <a:ext cx="5282124" cy="35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Switch IT Lantai 4 FastEthernet 7/0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 (192.168.21.1)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PC IT                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192.168.21.3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Access Point IT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Laptop HRD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192.168.21.4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192.168.21.2 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(IP DHCP))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8841596" y="6127797"/>
            <a:ext cx="7526298" cy="0"/>
          </a:xfrm>
          <a:prstGeom prst="line">
            <a:avLst/>
          </a:prstGeom>
          <a:ln cap="rnd" w="47625">
            <a:solidFill>
              <a:srgbClr val="F0ABC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184433" y="6705933"/>
            <a:ext cx="4889451" cy="2552367"/>
            <a:chOff x="0" y="0"/>
            <a:chExt cx="1653962" cy="86339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653962" cy="863393"/>
            </a:xfrm>
            <a:custGeom>
              <a:avLst/>
              <a:gdLst/>
              <a:ahLst/>
              <a:cxnLst/>
              <a:rect r="r" b="b" t="t" l="l"/>
              <a:pathLst>
                <a:path h="863393" w="1653962">
                  <a:moveTo>
                    <a:pt x="0" y="0"/>
                  </a:moveTo>
                  <a:lnTo>
                    <a:pt x="1653962" y="0"/>
                  </a:lnTo>
                  <a:lnTo>
                    <a:pt x="1653962" y="863393"/>
                  </a:lnTo>
                  <a:lnTo>
                    <a:pt x="0" y="863393"/>
                  </a:lnTo>
                  <a:close/>
                </a:path>
              </a:pathLst>
            </a:custGeom>
            <a:solidFill>
              <a:srgbClr val="F7B4A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79095"/>
            <a:ext cx="16230600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94DDDE"/>
                </a:solidFill>
                <a:latin typeface="Josefin Sans Bold Bold"/>
              </a:rPr>
              <a:t>Keterangan Topologi </a:t>
            </a:r>
          </a:p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94DDDE"/>
                </a:solidFill>
                <a:latin typeface="Josefin Sans Bold Bold"/>
              </a:rPr>
              <a:t>(Kantor Cabang Luar Negeri Singapura)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6850" y="2378935"/>
            <a:ext cx="5271950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Cabang terhubung melalui cloud</a:t>
            </a:r>
          </a:p>
          <a:p>
            <a:pPr>
              <a:lnSpc>
                <a:spcPts val="3119"/>
              </a:lnSpc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Router Kantor Cabang Singapura</a:t>
            </a:r>
          </a:p>
          <a:p>
            <a:pPr>
              <a:lnSpc>
                <a:spcPts val="3119"/>
              </a:lnSpc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Serial0/0/0 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(192.168.63.2)</a:t>
            </a:r>
          </a:p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Switch HRD Lantai 1 FastEthernet0/0 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(192.168.18.1)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PC HRD             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192.168.18.2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 (IP DHCP))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Access Point HRD 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Laptop HRD 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192.168.18.3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 (IP DHCP))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F7B4A7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A9D8D3"/>
                </a:solidFill>
                <a:latin typeface="Josefin Sans Regular Bold"/>
              </a:rPr>
              <a:t>192.168.18.4</a:t>
            </a:r>
            <a:r>
              <a:rPr lang="en-US" sz="2599">
                <a:solidFill>
                  <a:srgbClr val="F7B4A7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5876" y="7368572"/>
            <a:ext cx="528212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VOIP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DHCP Net 192.168.104.0 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Dial Number : 501 - 504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3088" y="-1095217"/>
            <a:ext cx="6414740" cy="66317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411576" y="2220673"/>
            <a:ext cx="6426906" cy="75990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6969" y="630555"/>
            <a:ext cx="1163611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Desain Topologi</a:t>
            </a:r>
          </a:p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DRC (Disaster Recovery Center)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6969" y="630555"/>
            <a:ext cx="1163611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Keterangan Topologi</a:t>
            </a:r>
          </a:p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DRC (Disaster Recovery Center)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969" y="4918174"/>
            <a:ext cx="5282124" cy="214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Router DRC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FastEthernet0/0 192.168.152.1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FastEthernet0/1 192.168.151.1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Serial1/0 192.168.150.2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Serial1/1 192.168.153.2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02938" y="5133975"/>
            <a:ext cx="5282124" cy="171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Server0 DRC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IP address 192.168.151.3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Default Gateway 192.168.151.1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Subnet Mask 255.255.255.0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5029" y="7442670"/>
            <a:ext cx="5282124" cy="214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Server1 DRC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IP address 192.168.152.2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Default Gateway 192.168.152.1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Subnet Mask 255.255.255.0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DNS Server 192.168.151.2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02938" y="2566975"/>
            <a:ext cx="5282124" cy="21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PC DRC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IP Address 192.168.151.2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Default Gateway 192.168.151.1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DNS Server 192.168.151.3</a:t>
            </a:r>
          </a:p>
          <a:p>
            <a:pPr marL="561339" indent="-280669" lvl="1">
              <a:lnSpc>
                <a:spcPts val="337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Subnet Mask 255.255.255.0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49594" y="-1951909"/>
            <a:ext cx="6414740" cy="66317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36038"/>
            <a:ext cx="12952341" cy="63557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209675"/>
            <a:ext cx="1163611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Web DRC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77982" y="-725090"/>
            <a:ext cx="6414740" cy="66317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590800"/>
            <a:ext cx="10882632" cy="37782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742157"/>
            <a:ext cx="3429259" cy="25161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721752" y="6921063"/>
            <a:ext cx="12537548" cy="170032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209675"/>
            <a:ext cx="1163611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Keterangan Topologi</a:t>
            </a:r>
          </a:p>
          <a:p>
            <a:pPr>
              <a:lnSpc>
                <a:spcPts val="5100"/>
              </a:lnSpc>
            </a:pPr>
            <a:r>
              <a:rPr lang="en-US" spc="-60" sz="6000">
                <a:solidFill>
                  <a:srgbClr val="2B4B82"/>
                </a:solidFill>
                <a:latin typeface="Josefin Sans Bold Bold"/>
              </a:rPr>
              <a:t>VPN (Virtual Private Network)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135350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2B4B82"/>
                </a:solidFill>
                <a:latin typeface="Josefin Sans Bold Bold"/>
              </a:rPr>
              <a:t>Kelompok 1</a:t>
            </a:r>
          </a:p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DMJK B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6325" y="4993823"/>
            <a:ext cx="2459408" cy="2094244"/>
            <a:chOff x="0" y="0"/>
            <a:chExt cx="3279211" cy="27923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3279211" cy="1953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pc="478" sz="2799">
                  <a:solidFill>
                    <a:srgbClr val="2B4B82"/>
                  </a:solidFill>
                  <a:latin typeface="Josefin Sans Bold Bold"/>
                </a:rPr>
                <a:t>PUTRI DWI ISABELLA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7971"/>
              <a:ext cx="3279211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 Bold Bold"/>
                </a:rPr>
                <a:t>5026201036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71421" y="4993823"/>
            <a:ext cx="2459408" cy="2098436"/>
            <a:chOff x="0" y="0"/>
            <a:chExt cx="3279211" cy="279791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3279211" cy="1953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pc="478" sz="2799">
                  <a:solidFill>
                    <a:srgbClr val="2B4B82"/>
                  </a:solidFill>
                  <a:latin typeface="Josefin Sans Bold Bold"/>
                </a:rPr>
                <a:t>FEBINA MUSHEN ANJELITA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43560"/>
              <a:ext cx="3279211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 Bold Bold"/>
                </a:rPr>
                <a:t>5026201098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57017" y="5118514"/>
            <a:ext cx="2459408" cy="1969554"/>
            <a:chOff x="0" y="0"/>
            <a:chExt cx="3279211" cy="26260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3279211" cy="1289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pc="478" sz="2799">
                  <a:solidFill>
                    <a:srgbClr val="2B4B82"/>
                  </a:solidFill>
                  <a:latin typeface="Josefin Sans Bold Bold"/>
                </a:rPr>
                <a:t>ELLION BLESSAN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71717"/>
              <a:ext cx="3279211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Josefin Sans Bold Bold"/>
                </a:rPr>
                <a:t>5026201130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004344" y="3994908"/>
            <a:ext cx="603369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pc="752" sz="4400">
                <a:solidFill>
                  <a:srgbClr val="2B4B82"/>
                </a:solidFill>
                <a:latin typeface="Josefin Sans Bold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99440" y="3994908"/>
            <a:ext cx="603369" cy="77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pc="752" sz="4400">
                <a:solidFill>
                  <a:srgbClr val="2B4B82"/>
                </a:solidFill>
                <a:latin typeface="Josefin Sans Bold 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22711" y="3994908"/>
            <a:ext cx="603369" cy="77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pc="752" sz="4400">
                <a:solidFill>
                  <a:srgbClr val="2B4B82"/>
                </a:solidFill>
                <a:latin typeface="Josefin Sans Bold Bold"/>
              </a:rPr>
              <a:t>3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2607714" y="4396228"/>
            <a:ext cx="6091726" cy="0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9302810" y="4396228"/>
            <a:ext cx="6119901" cy="0"/>
          </a:xfrm>
          <a:prstGeom prst="line">
            <a:avLst/>
          </a:prstGeom>
          <a:ln cap="flat" w="2857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22711" y="8385132"/>
            <a:ext cx="4597438" cy="28420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2858" y="5143500"/>
            <a:ext cx="461865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96921" y="3111317"/>
            <a:ext cx="6272249" cy="61469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73577" y="1009396"/>
            <a:ext cx="928572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 Bold"/>
              </a:rPr>
              <a:t>DNS (Domain Name Server)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91461" y="3959238"/>
            <a:ext cx="5287475" cy="199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143C3C"/>
                </a:solidFill>
                <a:latin typeface="Josefin Sans Regular Bold"/>
              </a:rPr>
              <a:t>DNS dapat diakses oleh semua device di kantor pusat dan seluruh kantor cabang dengan menggunakan </a:t>
            </a:r>
            <a:r>
              <a:rPr lang="en-US" sz="2600">
                <a:solidFill>
                  <a:srgbClr val="F7B4A7"/>
                </a:solidFill>
                <a:latin typeface="Josefin Sans Regular Bold"/>
              </a:rPr>
              <a:t>fpdmjkb.com</a:t>
            </a:r>
            <a:r>
              <a:rPr lang="en-US" sz="2600">
                <a:solidFill>
                  <a:srgbClr val="143C3C"/>
                </a:solidFill>
                <a:latin typeface="Josefin Sans Regular Bold"/>
              </a:rPr>
              <a:t> yang telah diaktifkan di NOC Server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54548" y="1596154"/>
            <a:ext cx="6304752" cy="61784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195414" y="5143500"/>
            <a:ext cx="4940988" cy="48631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89477" y="7910212"/>
            <a:ext cx="2898523" cy="23767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16024" y="8229600"/>
            <a:ext cx="3289448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49836" y="56095"/>
            <a:ext cx="2938164" cy="26336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954389" y="4957729"/>
            <a:ext cx="4962369" cy="486312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0961095" y="7171002"/>
            <a:ext cx="3911325" cy="385520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009650"/>
            <a:ext cx="12500657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WEBSITE (Web Server) Perusahaan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66255"/>
            <a:ext cx="5726990" cy="292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7B4A7"/>
                </a:solidFill>
                <a:latin typeface="Josefin Sans Regular Bold"/>
              </a:rPr>
              <a:t>Web perusahaan dapat diakses oleh semua device di kantor pusat dan seluruh kantor cabang yang telah diatur di server NOC dengan domain name </a:t>
            </a:r>
            <a:r>
              <a:rPr lang="en-US" sz="3200">
                <a:solidFill>
                  <a:srgbClr val="94DDDE"/>
                </a:solidFill>
                <a:latin typeface="Josefin Sans Regular Bold"/>
              </a:rPr>
              <a:t>fpdmjkb.com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635147"/>
            <a:ext cx="303747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72374" y="1514475"/>
            <a:ext cx="6433193" cy="62953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96972" y="-969837"/>
            <a:ext cx="3493864" cy="46192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2197577" y="4600083"/>
            <a:ext cx="5306121" cy="52150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23875"/>
            <a:ext cx="73122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Mail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3799" y="2893619"/>
            <a:ext cx="5587662" cy="341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31356E"/>
                </a:solidFill>
                <a:latin typeface="Josefin Sans Regular Bold"/>
              </a:rPr>
              <a:t>Mail Server diatur di Server NOC dengan domain fpdmjkb.com dapat diakses oleh semua device di seluruh kantor dengan akun yang telah diassign pada tiap end device.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7635147"/>
            <a:ext cx="303747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96972" y="-969837"/>
            <a:ext cx="3493864" cy="46192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078020" y="1593061"/>
            <a:ext cx="5255300" cy="512785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1553768"/>
            <a:ext cx="5264924" cy="516714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502681" y="5264417"/>
            <a:ext cx="4838225" cy="474146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523875"/>
            <a:ext cx="731220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Mail Server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16914" y="7308056"/>
            <a:ext cx="5726990" cy="195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31356E"/>
                </a:solidFill>
                <a:latin typeface="Josefin Sans Regular Bold"/>
              </a:rPr>
              <a:t>Berikut merupakan email yang berhasil masuk di semua device dari kantor pusat dan kantor cabang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742874" y="3067435"/>
            <a:ext cx="4597438" cy="28420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339274" y="4106716"/>
            <a:ext cx="5302476" cy="551119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2726845" y="2790141"/>
            <a:ext cx="4532455" cy="439492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994484" y="1867771"/>
            <a:ext cx="9789821" cy="82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3"/>
              </a:lnSpc>
            </a:pPr>
            <a:r>
              <a:rPr lang="en-US" sz="5700">
                <a:solidFill>
                  <a:srgbClr val="F0ABC1"/>
                </a:solidFill>
                <a:latin typeface="Josefin Sans Bold Bold"/>
              </a:rPr>
              <a:t>FTP (File Transfer Protocol)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0144" y="6692541"/>
            <a:ext cx="5726990" cy="292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FTP diatur di Server NOC dengan mengassign username, password, dan permissionnya sehingga dapat diakses oleh semua device di seluruh kantor.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01781" y="1028700"/>
            <a:ext cx="2645731" cy="16259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27634" y="4152851"/>
            <a:ext cx="5758626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33639" y="-1788377"/>
            <a:ext cx="1491622" cy="32298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92294" y="2622380"/>
            <a:ext cx="4597438" cy="28420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779410" y="2254474"/>
            <a:ext cx="4809769" cy="47330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482334" y="5316566"/>
            <a:ext cx="4631335" cy="483334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932426" y="4043407"/>
            <a:ext cx="4387358" cy="457872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932426" y="410085"/>
            <a:ext cx="8326874" cy="160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3"/>
              </a:lnSpc>
            </a:pPr>
            <a:r>
              <a:rPr lang="en-US" sz="5700">
                <a:solidFill>
                  <a:srgbClr val="F0ABC1"/>
                </a:solidFill>
                <a:latin typeface="Josefin Sans Bold Bold"/>
              </a:rPr>
              <a:t>FTP </a:t>
            </a:r>
          </a:p>
          <a:p>
            <a:pPr algn="ctr">
              <a:lnSpc>
                <a:spcPts val="6213"/>
              </a:lnSpc>
            </a:pPr>
            <a:r>
              <a:rPr lang="en-US" sz="5700">
                <a:solidFill>
                  <a:srgbClr val="F0ABC1"/>
                </a:solidFill>
                <a:latin typeface="Josefin Sans Bold Bold"/>
              </a:rPr>
              <a:t>(File Transfer Protocol)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0042" y="6453203"/>
            <a:ext cx="5726990" cy="300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94DDDE"/>
                </a:solidFill>
                <a:latin typeface="Josefin Sans Regular Bold"/>
              </a:rPr>
              <a:t>Berikut merupakan salah satu contoh FTP yang berhasil membuat file baru, memasukkan file dari pc ke server dengan perintah </a:t>
            </a:r>
            <a:r>
              <a:rPr lang="en-US" sz="2799">
                <a:solidFill>
                  <a:srgbClr val="F7B4A7"/>
                </a:solidFill>
                <a:latin typeface="Josefin Sans Regular Bold"/>
              </a:rPr>
              <a:t>"put namafile"</a:t>
            </a:r>
            <a:r>
              <a:rPr lang="en-US" sz="2799">
                <a:solidFill>
                  <a:srgbClr val="94DDDE"/>
                </a:solidFill>
                <a:latin typeface="Josefin Sans Regular Bold"/>
              </a:rPr>
              <a:t> dan mengambil file dari server ke local dengan perintah </a:t>
            </a:r>
            <a:r>
              <a:rPr lang="en-US" sz="2799">
                <a:solidFill>
                  <a:srgbClr val="F7B4A7"/>
                </a:solidFill>
                <a:latin typeface="Josefin Sans Regular Bold"/>
              </a:rPr>
              <a:t>"get namafile"</a:t>
            </a:r>
            <a:r>
              <a:rPr lang="en-US" sz="2799">
                <a:solidFill>
                  <a:srgbClr val="94DDDE"/>
                </a:solidFill>
                <a:latin typeface="Josefin Sans Regular Bold"/>
              </a:rPr>
              <a:t>.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2589" y="2261235"/>
            <a:ext cx="11325343" cy="56265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05790"/>
            <a:ext cx="1197312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Kantor Pusat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561747"/>
            <a:ext cx="8838656" cy="97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 divisi di kantor pusat berhasil terhubung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070710"/>
            <a:ext cx="11715744" cy="58204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15265"/>
            <a:ext cx="1197312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Kantor Cabang Surabaya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3694" y="8404235"/>
            <a:ext cx="883865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 divisi di kantor cabang surabaya berhasil terhubung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7389" y="2208332"/>
            <a:ext cx="11715744" cy="58703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15265"/>
            <a:ext cx="1197312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Kantor Cabang Sidoarjo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563533"/>
            <a:ext cx="883865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 divisi di kantor cabang sidoarjo berhasil terhubung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7389" y="2220796"/>
            <a:ext cx="11715744" cy="584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15265"/>
            <a:ext cx="1197312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Kantor Cabang Gresik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561747"/>
            <a:ext cx="8838656" cy="97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 divisi di kantor cabang gresik berhasil terhubung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95773" y="-1509049"/>
            <a:ext cx="3874545" cy="51225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24556" y="-718320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0200" y="20904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6179" t="0" r="0" b="0"/>
          <a:stretch>
            <a:fillRect/>
          </a:stretch>
        </p:blipFill>
        <p:spPr>
          <a:xfrm flipH="false" flipV="false" rot="0">
            <a:off x="5310152" y="2257425"/>
            <a:ext cx="9920612" cy="74527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43339" y="1019175"/>
            <a:ext cx="801596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>
                <a:solidFill>
                  <a:srgbClr val="F7B4A7"/>
                </a:solidFill>
                <a:latin typeface="Josefin Sans Bold Bold"/>
              </a:rPr>
              <a:t>Desain Topologi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208332"/>
            <a:ext cx="11715744" cy="58703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15265"/>
            <a:ext cx="11973122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Kantor Cabang Singapura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561747"/>
            <a:ext cx="8838656" cy="97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 divisi di kantor cabang Singapura berhasil terhubung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7389" y="2220796"/>
            <a:ext cx="11715744" cy="58454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6745"/>
            <a:ext cx="11973122" cy="83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317966"/>
            <a:ext cx="8838656" cy="146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antara kantor pusat ke kantor cabang singapura berhasil terhubung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6078" y="2045782"/>
            <a:ext cx="11715744" cy="58703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26745"/>
            <a:ext cx="11973122" cy="83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VOIP (Voice Over Internet Protocol)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5517" y="8317966"/>
            <a:ext cx="8838656" cy="146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Berikut merupakan contoh VOIP antara kantor cabang surabaya ke kantor cabang gresik berhasil terhubung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3071" y="5691866"/>
            <a:ext cx="2665723" cy="41068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348" r="0" b="1348"/>
          <a:stretch>
            <a:fillRect/>
          </a:stretch>
        </p:blipFill>
        <p:spPr>
          <a:xfrm flipH="false" flipV="false" rot="0">
            <a:off x="7135058" y="1847850"/>
            <a:ext cx="10124242" cy="1081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1623056"/>
            <a:ext cx="4772027" cy="76352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609600"/>
            <a:ext cx="11973122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7B4A7"/>
                </a:solidFill>
                <a:latin typeface="Josefin Sans Bold"/>
              </a:rPr>
              <a:t>Radio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35058" y="3686175"/>
            <a:ext cx="80473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0"/>
              </a:lnSpc>
            </a:pPr>
            <a:r>
              <a:rPr lang="en-US" sz="3200">
                <a:solidFill>
                  <a:srgbClr val="94DDDE"/>
                </a:solidFill>
                <a:latin typeface="Josefin Sans Regular Bold"/>
              </a:rPr>
              <a:t>Device di kantor pusat terhubung dengan device di kantor cabang Surabaya melalui koneksi radio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87227" y="4476750"/>
            <a:ext cx="848911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Terima Kasih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14885" y="-1028700"/>
            <a:ext cx="575862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60131" y="1450825"/>
            <a:ext cx="1149916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F7B4A7"/>
                </a:solidFill>
                <a:latin typeface="Josefin Sans Bold Bold"/>
              </a:rPr>
              <a:t>Keterangan Desain Topologi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144038"/>
            <a:ext cx="3493864" cy="46192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94668" y="2857076"/>
            <a:ext cx="3493864" cy="46192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99897" y="3523671"/>
            <a:ext cx="3493864" cy="46192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769653" y="3848025"/>
            <a:ext cx="8592473" cy="30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Kantor Pusat Surabaya</a:t>
            </a:r>
          </a:p>
          <a:p>
            <a:pPr algn="just"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Kantor Cabang Dalam Kota Su</a:t>
            </a:r>
            <a:r>
              <a:rPr lang="en-US" sz="2900">
                <a:solidFill>
                  <a:srgbClr val="94DDDE"/>
                </a:solidFill>
                <a:latin typeface="Josefin Sans Regular"/>
              </a:rPr>
              <a:t>rabaya</a:t>
            </a:r>
          </a:p>
          <a:p>
            <a:pPr algn="just"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Kantor Cabang Luar Kota Sidoarjo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Kantor Cabang Luar Kota Gersik</a:t>
            </a:r>
          </a:p>
          <a:p>
            <a:pPr algn="just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Kantor Cabang Luar Negeri </a:t>
            </a:r>
            <a:r>
              <a:rPr lang="en-US" sz="2900">
                <a:solidFill>
                  <a:srgbClr val="94DDDE"/>
                </a:solidFill>
                <a:latin typeface="Josefin Sans Regular"/>
              </a:rPr>
              <a:t>Singapura</a:t>
            </a:r>
          </a:p>
          <a:p>
            <a:pPr algn="just" marL="626110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94DDDE"/>
                </a:solidFill>
                <a:latin typeface="Josefin Sans Regular"/>
              </a:rPr>
              <a:t>DRC (Disaster Recovery Center)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334826" y="9143386"/>
            <a:ext cx="5953174" cy="1143614"/>
            <a:chOff x="0" y="0"/>
            <a:chExt cx="2013790" cy="38685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013790" cy="386852"/>
            </a:xfrm>
            <a:custGeom>
              <a:avLst/>
              <a:gdLst/>
              <a:ahLst/>
              <a:cxnLst/>
              <a:rect r="r" b="b" t="t" l="l"/>
              <a:pathLst>
                <a:path h="386852" w="2013790">
                  <a:moveTo>
                    <a:pt x="0" y="0"/>
                  </a:moveTo>
                  <a:lnTo>
                    <a:pt x="2013790" y="0"/>
                  </a:lnTo>
                  <a:lnTo>
                    <a:pt x="2013790" y="386852"/>
                  </a:lnTo>
                  <a:lnTo>
                    <a:pt x="0" y="386852"/>
                  </a:lnTo>
                  <a:close/>
                </a:path>
              </a:pathLst>
            </a:custGeom>
            <a:solidFill>
              <a:srgbClr val="EFEFE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883813" y="9309547"/>
            <a:ext cx="2427600" cy="80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1356E"/>
                </a:solidFill>
                <a:latin typeface="Josefin Sans Bold"/>
              </a:rPr>
              <a:t>Subnet Mask (255.255.255.0)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43834" y="9309547"/>
            <a:ext cx="2322486" cy="80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1356E"/>
                </a:solidFill>
                <a:latin typeface="Josefin Sans Bold"/>
              </a:rPr>
              <a:t>DNS Server (192.168.50.1)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54350">
            <a:off x="14620381" y="1118365"/>
            <a:ext cx="4070181" cy="32635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38753" y="2166319"/>
            <a:ext cx="8610493" cy="77741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09650"/>
            <a:ext cx="1244404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Desain Topologi (Kantor Pusat)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74652" y="0"/>
            <a:ext cx="3213348" cy="25765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33131" y="2566995"/>
            <a:ext cx="5179064" cy="753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Switch Marketing Lantai 3 FastEthernet 7/0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192.168.3.1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PC Marketing    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192.168.3.2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Access Point Marketing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Laptop HRD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192.168.3.4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Tablet PC HRD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192.168.3.3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>
              <a:lnSpc>
                <a:spcPts val="3120"/>
              </a:lnSpc>
            </a:pPr>
          </a:p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Switch IT Lantai 4 FastEthernet 8/0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192.168.4.1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PC IT                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192.168.4.3 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Access Point IT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Laptop HRD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192.168.4.4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192.168.4.2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2170170" y="6339709"/>
            <a:ext cx="747859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8680307" y="6339729"/>
            <a:ext cx="7478632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23684" y="-1314730"/>
            <a:ext cx="4337035" cy="309900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2910121" y="6759742"/>
            <a:ext cx="4889970" cy="2975811"/>
            <a:chOff x="0" y="0"/>
            <a:chExt cx="2527566" cy="153816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527566" cy="1538160"/>
            </a:xfrm>
            <a:custGeom>
              <a:avLst/>
              <a:gdLst/>
              <a:ahLst/>
              <a:cxnLst/>
              <a:rect r="r" b="b" t="t" l="l"/>
              <a:pathLst>
                <a:path h="1538160" w="2527566">
                  <a:moveTo>
                    <a:pt x="0" y="0"/>
                  </a:moveTo>
                  <a:lnTo>
                    <a:pt x="2527566" y="0"/>
                  </a:lnTo>
                  <a:lnTo>
                    <a:pt x="2527566" y="1538160"/>
                  </a:lnTo>
                  <a:lnTo>
                    <a:pt x="0" y="1538160"/>
                  </a:lnTo>
                  <a:close/>
                </a:path>
              </a:pathLst>
            </a:custGeom>
            <a:solidFill>
              <a:srgbClr val="F0ABC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40304" y="34290"/>
            <a:ext cx="15207391" cy="196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31356E"/>
                </a:solidFill>
                <a:latin typeface="Josefin Sans Bold"/>
              </a:rPr>
              <a:t>Keterangan Topologi </a:t>
            </a:r>
          </a:p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(Kantor Pusat)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377" y="1833511"/>
            <a:ext cx="5248728" cy="821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Router Kantor Pusat </a:t>
            </a:r>
          </a:p>
          <a:p>
            <a:pPr>
              <a:lnSpc>
                <a:spcPts val="3119"/>
              </a:lnSpc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(Serial0/0/0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192.168.36.1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))</a:t>
            </a:r>
          </a:p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HRD Lantai 1 FastEthernet0/0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PC HRD             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192.168.1.2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Access Point HRD 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Laptop HRD 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192.168.1.4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192.168.1.3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>
              <a:lnSpc>
                <a:spcPts val="3119"/>
              </a:lnSpc>
            </a:pPr>
          </a:p>
          <a:p>
            <a:pPr marL="561337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Financial Lantai 2 FastEthernet1/0 (192.168.2.1)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PC Financial       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192.168.2.2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122675" indent="-374225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Access Point Financial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Laptop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192.168.2.3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684012" indent="-421003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192.168.2.4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9938" y="2614738"/>
            <a:ext cx="5220153" cy="3574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2B4B82"/>
                </a:solidFill>
                <a:latin typeface="Josefin Sans Regular Bold"/>
              </a:rPr>
              <a:t>Switch Manajemen Lantai 5 FastEthernet 6/0 (</a:t>
            </a:r>
            <a:r>
              <a:rPr lang="en-US" sz="2600">
                <a:solidFill>
                  <a:srgbClr val="F0ABC1"/>
                </a:solidFill>
                <a:latin typeface="Josefin Sans Regular Bold"/>
              </a:rPr>
              <a:t>192.168.5.1</a:t>
            </a:r>
            <a:r>
              <a:rPr lang="en-US" sz="2600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PC Manajemen 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192.168.5.3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122681" indent="-374227" lvl="2">
              <a:lnSpc>
                <a:spcPts val="3120"/>
              </a:lnSpc>
              <a:buFont typeface="Arial"/>
              <a:buChar char="⚬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Access Point Manajemen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Laptop HRD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192.168.5.4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684022" indent="-421005" lvl="3">
              <a:lnSpc>
                <a:spcPts val="3120"/>
              </a:lnSpc>
              <a:buFont typeface="Arial"/>
              <a:buChar char="￭"/>
            </a:pPr>
            <a:r>
              <a:rPr lang="en-US" sz="2600">
                <a:solidFill>
                  <a:srgbClr val="2B4B82"/>
                </a:solidFill>
                <a:latin typeface="Arimo Bold"/>
              </a:rPr>
              <a:t>Tablet PC HRD (</a:t>
            </a:r>
            <a:r>
              <a:rPr lang="en-US" sz="2600">
                <a:solidFill>
                  <a:srgbClr val="F0ABC1"/>
                </a:solidFill>
                <a:latin typeface="Arimo Bold"/>
              </a:rPr>
              <a:t>192.168.5.2</a:t>
            </a:r>
            <a:r>
              <a:rPr lang="en-US" sz="2600">
                <a:solidFill>
                  <a:srgbClr val="2B4B82"/>
                </a:solidFill>
                <a:latin typeface="Arimo Bold"/>
              </a:rPr>
              <a:t> (IP DHCP))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45030" y="7652335"/>
            <a:ext cx="488997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VOIP</a:t>
            </a:r>
          </a:p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DHCP Net 192.168.200.0 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Dial Number : 101 - 105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13702" y="8062518"/>
            <a:ext cx="2774298" cy="222448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5400000">
            <a:off x="4780832" y="5520959"/>
            <a:ext cx="6863356" cy="0"/>
          </a:xfrm>
          <a:prstGeom prst="line">
            <a:avLst/>
          </a:prstGeom>
          <a:ln cap="rnd" w="28575">
            <a:solidFill>
              <a:srgbClr val="F0ABC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40825" y="2471755"/>
            <a:ext cx="6040021" cy="55907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19175"/>
            <a:ext cx="12026834" cy="64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31356E"/>
                </a:solidFill>
                <a:latin typeface="Josefin Sans Bold"/>
              </a:rPr>
              <a:t>Keterangan Topologi Kantor Pusat (Surabaya)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5806"/>
            <a:ext cx="5052504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Router NOC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FastEthernet0/0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192.168.50.2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Serial1/0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192.168.36.2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Serial1/1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192.168.130.1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Serial1/2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192.168.98.2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Serial1/3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192.168.89.1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 1/4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192.168.63.1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539748" indent="-269874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2B4B82"/>
                </a:solidFill>
                <a:latin typeface="Josefin Sans Regular Bold"/>
              </a:rPr>
              <a:t>Serial1/5 (</a:t>
            </a:r>
            <a:r>
              <a:rPr lang="en-US" sz="2499">
                <a:solidFill>
                  <a:srgbClr val="F0ABC1"/>
                </a:solidFill>
                <a:latin typeface="Josefin Sans Regular Bold"/>
              </a:rPr>
              <a:t>192.168.150.1</a:t>
            </a:r>
            <a:r>
              <a:rPr lang="en-US" sz="2499">
                <a:solidFill>
                  <a:srgbClr val="2B4B82"/>
                </a:solidFill>
                <a:latin typeface="Josefin Sans Regular 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1136" y="6148695"/>
            <a:ext cx="6957504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399">
                <a:solidFill>
                  <a:srgbClr val="2B4B82"/>
                </a:solidFill>
                <a:latin typeface="Josefin Sans Regular Bold"/>
              </a:rPr>
              <a:t>PC-PT NOC (</a:t>
            </a:r>
            <a:r>
              <a:rPr lang="en-US" sz="2399">
                <a:solidFill>
                  <a:srgbClr val="F0ABC1"/>
                </a:solidFill>
                <a:latin typeface="Josefin Sans Regular Bold"/>
              </a:rPr>
              <a:t>192.168.50.3</a:t>
            </a:r>
            <a:r>
              <a:rPr lang="en-US" sz="2399">
                <a:solidFill>
                  <a:srgbClr val="2B4B82"/>
                </a:solidFill>
                <a:latin typeface="Josefin Sans Regular Bold"/>
              </a:rPr>
              <a:t> DHCP)</a:t>
            </a:r>
          </a:p>
          <a:p>
            <a:pPr>
              <a:lnSpc>
                <a:spcPts val="2879"/>
              </a:lnSpc>
            </a:pPr>
            <a:r>
              <a:rPr lang="en-US" sz="2399">
                <a:solidFill>
                  <a:srgbClr val="2B4B82"/>
                </a:solidFill>
                <a:latin typeface="Josefin Sans Regular Bold"/>
              </a:rPr>
              <a:t>Server-PT NOC (</a:t>
            </a:r>
            <a:r>
              <a:rPr lang="en-US" sz="2399">
                <a:solidFill>
                  <a:srgbClr val="F0ABC1"/>
                </a:solidFill>
                <a:latin typeface="Josefin Sans Regular Bold"/>
              </a:rPr>
              <a:t>192.168.50.1</a:t>
            </a:r>
            <a:r>
              <a:rPr lang="en-US" sz="2399">
                <a:solidFill>
                  <a:srgbClr val="2B4B82"/>
                </a:solidFill>
                <a:latin typeface="Josefin Sans Regular Bold"/>
              </a:rPr>
              <a:t> DHCP)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98912" y="1114831"/>
            <a:ext cx="12316725" cy="80573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19175"/>
            <a:ext cx="3694591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2B4B82"/>
                </a:solidFill>
                <a:latin typeface="Josefin Sans Bold Bold"/>
              </a:rPr>
              <a:t>Kantor Cabang Surabaya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1222" y="1813329"/>
            <a:ext cx="16865556" cy="68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>
                <a:solidFill>
                  <a:srgbClr val="2B4B82"/>
                </a:solidFill>
                <a:latin typeface="Josefin Sans Bold Bold"/>
              </a:rPr>
              <a:t>Keterangan Topologi (Kantor Cabang Dalam Kota Surabaya)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963412"/>
            <a:ext cx="4597438" cy="28420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45620" y="2870299"/>
            <a:ext cx="5196760" cy="714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Financial Lantai 2 FastEthernet1/0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192.168.7.1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PC Financial     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192.168.7.2 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Access Point Financial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Laptop HRD (192.168.7.4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Tablet PC HRD (192.168.7.3 (IP DHCP))</a:t>
            </a:r>
          </a:p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Marketing Lantai 3 FastEthernet 6/0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192.168.8.1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PC Marketing   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192.168.8.2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Access Point Marketing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Laptop HRD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192.168.8.4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  <a:p>
            <a:pPr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Arimo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Arimo Bold"/>
              </a:rPr>
              <a:t>192.168.8.3</a:t>
            </a:r>
            <a:r>
              <a:rPr lang="en-US" sz="2599">
                <a:solidFill>
                  <a:srgbClr val="2B4B82"/>
                </a:solidFill>
                <a:latin typeface="Arimo Bold"/>
              </a:rPr>
              <a:t> (IP DHCP))</a:t>
            </a:r>
          </a:p>
        </p:txBody>
      </p:sp>
      <p:sp>
        <p:nvSpPr>
          <p:cNvPr name="AutoShape 8" id="8"/>
          <p:cNvSpPr/>
          <p:nvPr/>
        </p:nvSpPr>
        <p:spPr>
          <a:xfrm rot="5400000">
            <a:off x="2677053" y="6443948"/>
            <a:ext cx="7008020" cy="0"/>
          </a:xfrm>
          <a:prstGeom prst="line">
            <a:avLst/>
          </a:prstGeom>
          <a:ln cap="rnd" w="4762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8833654" y="6421636"/>
            <a:ext cx="7008020" cy="0"/>
          </a:xfrm>
          <a:prstGeom prst="line">
            <a:avLst/>
          </a:prstGeom>
          <a:ln cap="rnd" w="47625">
            <a:solidFill>
              <a:srgbClr val="2B4B8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713753" y="6754390"/>
            <a:ext cx="5149319" cy="1898040"/>
            <a:chOff x="0" y="0"/>
            <a:chExt cx="3325787" cy="122588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325787" cy="1225885"/>
            </a:xfrm>
            <a:custGeom>
              <a:avLst/>
              <a:gdLst/>
              <a:ahLst/>
              <a:cxnLst/>
              <a:rect r="r" b="b" t="t" l="l"/>
              <a:pathLst>
                <a:path h="1225885" w="3325787">
                  <a:moveTo>
                    <a:pt x="0" y="0"/>
                  </a:moveTo>
                  <a:lnTo>
                    <a:pt x="3325787" y="0"/>
                  </a:lnTo>
                  <a:lnTo>
                    <a:pt x="3325787" y="1225885"/>
                  </a:lnTo>
                  <a:lnTo>
                    <a:pt x="0" y="1225885"/>
                  </a:lnTo>
                  <a:close/>
                </a:path>
              </a:pathLst>
            </a:custGeom>
            <a:solidFill>
              <a:srgbClr val="F7B4A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5081" y="2881313"/>
            <a:ext cx="5376596" cy="451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Router Kantor Cabang Surabaya</a:t>
            </a:r>
          </a:p>
          <a:p>
            <a:pPr>
              <a:lnSpc>
                <a:spcPts val="3239"/>
              </a:lnSpc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(Serial0/0/0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192.168.130.2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))</a:t>
            </a:r>
          </a:p>
          <a:p>
            <a:pPr marL="582927" indent="-291463" lvl="1">
              <a:lnSpc>
                <a:spcPts val="3239"/>
              </a:lnSpc>
              <a:buFont typeface="Arial"/>
              <a:buChar char="•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Switch HRD Lantai 1 FastEthernet0/0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192.168.6.1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marL="1165854" indent="-388618" lvl="2">
              <a:lnSpc>
                <a:spcPts val="323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PC HRD             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192.168.6.2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165854" indent="-388618" lvl="2">
              <a:lnSpc>
                <a:spcPts val="3239"/>
              </a:lnSpc>
              <a:buFont typeface="Arial"/>
              <a:buChar char="⚬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Access Point HRD </a:t>
            </a:r>
          </a:p>
          <a:p>
            <a:pPr marL="1748780" indent="-437195" lvl="3">
              <a:lnSpc>
                <a:spcPts val="3239"/>
              </a:lnSpc>
              <a:buFont typeface="Arial"/>
              <a:buChar char="￭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Laptop HRD 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192.168.6.3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marL="1748780" indent="-437195" lvl="3">
              <a:lnSpc>
                <a:spcPts val="3239"/>
              </a:lnSpc>
              <a:buFont typeface="Arial"/>
              <a:buChar char="￭"/>
            </a:pPr>
            <a:r>
              <a:rPr lang="en-US" sz="26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699">
                <a:solidFill>
                  <a:srgbClr val="F0ABC1"/>
                </a:solidFill>
                <a:latin typeface="Josefin Sans Regular Bold"/>
              </a:rPr>
              <a:t>192.168.6.4</a:t>
            </a:r>
            <a:r>
              <a:rPr lang="en-US" sz="2699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29674" y="2953958"/>
            <a:ext cx="5546603" cy="357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IT Lantai 4 FastEthernet 7/0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192.168.9.1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)</a:t>
            </a:r>
          </a:p>
          <a:p>
            <a:pPr algn="ctr"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PC IT               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192.168.9.2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algn="ctr"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Access Point IT</a:t>
            </a:r>
          </a:p>
          <a:p>
            <a:pPr algn="ctr"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Laptop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192.168.9.3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  <a:p>
            <a:pPr algn="ctr" marL="1684017" indent="-421004" lvl="3">
              <a:lnSpc>
                <a:spcPts val="3119"/>
              </a:lnSpc>
              <a:buFont typeface="Arial"/>
              <a:buChar char="￭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Tablet PC HRD (</a:t>
            </a:r>
            <a:r>
              <a:rPr lang="en-US" sz="2599">
                <a:solidFill>
                  <a:srgbClr val="F0ABC1"/>
                </a:solidFill>
                <a:latin typeface="Josefin Sans Regular Bold"/>
              </a:rPr>
              <a:t>192.168.9.4</a:t>
            </a:r>
            <a:r>
              <a:rPr lang="en-US" sz="2599">
                <a:solidFill>
                  <a:srgbClr val="2B4B82"/>
                </a:solidFill>
                <a:latin typeface="Josefin Sans Regular Bold"/>
              </a:rPr>
              <a:t> (IP DHCP))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8505" y="7133571"/>
            <a:ext cx="531981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119"/>
              </a:lnSpc>
              <a:buFont typeface="Arial"/>
              <a:buChar char="•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Switch VOIP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DHCP Net (192.168.101.0)</a:t>
            </a:r>
          </a:p>
          <a:p>
            <a:pPr marL="1122678" indent="-374226" lvl="2">
              <a:lnSpc>
                <a:spcPts val="3119"/>
              </a:lnSpc>
              <a:buFont typeface="Arial"/>
              <a:buChar char="⚬"/>
            </a:pPr>
            <a:r>
              <a:rPr lang="en-US" sz="2599">
                <a:solidFill>
                  <a:srgbClr val="2B4B82"/>
                </a:solidFill>
                <a:latin typeface="Josefin Sans Regular Bold"/>
              </a:rPr>
              <a:t>Dial Num (201-204)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DAEyzbiKIms</dc:identifier>
  <dcterms:modified xsi:type="dcterms:W3CDTF">2011-08-01T06:04:30Z</dcterms:modified>
  <cp:revision>1</cp:revision>
  <dc:title>FP DMJKB 1</dc:title>
</cp:coreProperties>
</file>